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8" r:id="rId6"/>
    <p:sldId id="298" r:id="rId7"/>
    <p:sldId id="295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6" r:id="rId2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5274" autoAdjust="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9C0B5D-4E46-44A2-B3A9-8F08BB7EAF87}" type="datetime1">
              <a:rPr lang="ru-RU" smtClean="0"/>
              <a:pPr rtl="0"/>
              <a:t>14.01.2024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A870B3-3C66-4C8B-8C1B-442085D6B2E5}" type="datetime1">
              <a:rPr lang="ru-RU" noProof="0" smtClean="0"/>
              <a:pPr rtl="0"/>
              <a:t>14.01.2024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1451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90470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32258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44882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153209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822918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15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56001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7611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21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6175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660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2298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6437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879221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00006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45106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91468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30990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EC3F51-DF49-434D-98C9-D1064078B321}" type="datetime1">
              <a:rPr lang="ru-RU" noProof="0" smtClean="0"/>
              <a:pPr rtl="0"/>
              <a:t>14.01.2024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1ED220-E1EA-4206-AD06-3D4D45DEC245}" type="datetime1">
              <a:rPr lang="ru-RU" noProof="0" smtClean="0"/>
              <a:pPr rtl="0"/>
              <a:t>14.01.2024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29C8F-84FB-48EE-B41A-2F7C664CF058}" type="datetime1">
              <a:rPr lang="ru-RU" noProof="0" smtClean="0"/>
              <a:pPr rtl="0"/>
              <a:t>14.01.2024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81DDF-860B-474C-8FE1-751F61194B2C}" type="datetime1">
              <a:rPr lang="ru-RU" noProof="0" smtClean="0"/>
              <a:pPr rtl="0"/>
              <a:t>14.01.2024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742051-FCDF-4397-A6CF-C9DFE16D5235}" type="datetime1">
              <a:rPr lang="ru-RU" noProof="0" smtClean="0"/>
              <a:pPr rtl="0"/>
              <a:t>14.01.2024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BFFEF9-8783-431A-AD7A-571702592C26}" type="datetime1">
              <a:rPr lang="ru-RU" noProof="0" smtClean="0"/>
              <a:pPr rtl="0"/>
              <a:t>14.01.2024</a:t>
            </a:fld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C1F78-B4EB-4D52-9039-522D820AF0D5}" type="datetime1">
              <a:rPr lang="ru-RU" noProof="0" smtClean="0"/>
              <a:pPr rtl="0"/>
              <a:t>14.01.2024</a:t>
            </a:fld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9437CE-B8E7-465B-8D2B-969C6F9258EC}" type="datetime1">
              <a:rPr lang="ru-RU" noProof="0" smtClean="0"/>
              <a:pPr rtl="0"/>
              <a:t>14.01.2024</a:t>
            </a:fld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44C150-AAD2-439F-BEC7-EF4511674BAA}" type="datetime1">
              <a:rPr lang="ru-RU" noProof="0" smtClean="0"/>
              <a:pPr rtl="0"/>
              <a:t>14.01.2024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EE1284-44AD-42A0-ABD3-C841AFACF520}" type="datetime1">
              <a:rPr lang="ru-RU" noProof="0" smtClean="0"/>
              <a:pPr rtl="0"/>
              <a:t>14.01.2024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2283F87-9C4C-4D39-A9DA-2C5823C95AAB}" type="datetime1">
              <a:rPr lang="ru-RU" noProof="0" smtClean="0"/>
              <a:pPr rtl="0"/>
              <a:t>14.01.2024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19"/>
            <a:ext cx="9360418" cy="4514073"/>
          </a:xfrm>
        </p:spPr>
        <p:txBody>
          <a:bodyPr rtlCol="0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5300" dirty="0" smtClean="0"/>
              <a:t>Организация </a:t>
            </a:r>
            <a:r>
              <a:rPr lang="ru-RU" sz="5300" dirty="0"/>
              <a:t>самостоятельной деятельности учеников на </a:t>
            </a:r>
            <a:r>
              <a:rPr lang="ru-RU" sz="5300" dirty="0" smtClean="0"/>
              <a:t>уроке</a:t>
            </a:r>
            <a:br>
              <a:rPr lang="ru-RU" sz="5300" dirty="0" smtClean="0"/>
            </a:br>
            <a:r>
              <a:rPr lang="ru-RU" sz="4800" dirty="0" smtClean="0"/>
              <a:t> с использованием </a:t>
            </a:r>
            <a:r>
              <a:rPr lang="ru-RU" sz="4800" dirty="0" err="1" smtClean="0"/>
              <a:t>мультимодальных</a:t>
            </a: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800" dirty="0" smtClean="0"/>
              <a:t>текстов </a:t>
            </a:r>
            <a:endParaRPr lang="ru-RU" sz="5300" dirty="0"/>
          </a:p>
        </p:txBody>
      </p:sp>
      <p:sp>
        <p:nvSpPr>
          <p:cNvPr id="3" name="TextBox 2"/>
          <p:cNvSpPr txBox="1"/>
          <p:nvPr/>
        </p:nvSpPr>
        <p:spPr>
          <a:xfrm>
            <a:off x="5997146" y="5684108"/>
            <a:ext cx="5325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Туртаев</a:t>
            </a:r>
            <a:r>
              <a:rPr lang="ru-RU" dirty="0" smtClean="0"/>
              <a:t> А.Н. Учитель истории и обществознания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6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4876" y="866262"/>
            <a:ext cx="7092778" cy="414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68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1568" y="0"/>
            <a:ext cx="5418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257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1572" y="238897"/>
            <a:ext cx="7406655" cy="526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63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9523" y="0"/>
            <a:ext cx="5012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874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8" y="957262"/>
            <a:ext cx="4069491" cy="365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33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298" y="957262"/>
            <a:ext cx="4069491" cy="36573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6975" y="0"/>
            <a:ext cx="5018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67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45059" y="362465"/>
            <a:ext cx="9512670" cy="988540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dirty="0" err="1" smtClean="0"/>
              <a:t>Мультимодальные</a:t>
            </a:r>
            <a:r>
              <a:rPr lang="ru-RU" dirty="0" smtClean="0"/>
              <a:t> тексты разделяются 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7286136"/>
              </p:ext>
            </p:extLst>
          </p:nvPr>
        </p:nvGraphicFramePr>
        <p:xfrm>
          <a:off x="2021747" y="2030137"/>
          <a:ext cx="7852095" cy="353176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449633"/>
                <a:gridCol w="4402462"/>
              </a:tblGrid>
              <a:tr h="959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Бумажные мультимодальные тексты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– это иллюстрированные книги, учебники, графические романы, комиксы и плакаты.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2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Живые мультимодальные тексты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это танец, устное повествование (смысл передается посредством комбинации различных режимов, таких как: жестовая, пространственная, звуковая и устная речь).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9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Цифровые мультимодальные тексты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включают фильмы, анимацию, </a:t>
                      </a:r>
                      <a:r>
                        <a:rPr lang="ru-RU" sz="1200" dirty="0" err="1">
                          <a:effectLst/>
                        </a:rPr>
                        <a:t>слайдшоу</a:t>
                      </a:r>
                      <a:r>
                        <a:rPr lang="ru-RU" sz="1200" dirty="0">
                          <a:effectLst/>
                        </a:rPr>
                        <a:t>, электронные плакаты, цифровые истории, подкасты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423147" y="-83770"/>
            <a:ext cx="15097724" cy="67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5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самостоятельной деятельности учеников на уроке с использованием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текстов может быть эффективной для развития их функциональной грамотности и критического мышления. Вот несколько способов, как это можно сделать: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анализ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мультимодальных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текстов: ученики могут читать тексты, содержащие различные виды информации (текст, изображения, аудио, видео), и анализировать их, задавая вопросы о содержании, форме и цели.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21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собственных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мультимодальных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текстов: ученикам можно предложить создать свои собственные тексты, используя различные формы представления информации. Это может быть презентация,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блог, видео и т. д.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08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Групповая работа: ученики могут работать в группах, обсуждая и анализируя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тексты, а также создавая свои собственные проекты.</a:t>
            </a:r>
          </a:p>
          <a:p>
            <a:pPr marL="4572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76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Мультимодальный</a:t>
            </a:r>
            <a:r>
              <a:rPr lang="ru-RU" dirty="0" smtClean="0"/>
              <a:t> текст – Это?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" indent="0">
              <a:buNone/>
            </a:pPr>
            <a:r>
              <a:rPr lang="ru-RU" dirty="0" err="1"/>
              <a:t>Мультимодальным</a:t>
            </a:r>
            <a:r>
              <a:rPr lang="ru-RU" dirty="0"/>
              <a:t> является текст, закодированный разнородными средствами: вербальными и невербальными. Это текст, который передает информацию читателю не только устно, не только с помощью букв, но и через другие семиотические каналы, например: иллюстрации, звуковую гамму, музыку, язык тела.</a:t>
            </a:r>
          </a:p>
          <a:p>
            <a:pPr marL="4572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386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Творческие задания: ученикам можно предложить выполнить творческие задания, связанные с использованием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текстов, например, создание сценария для видео, написание эссе с использованием различных источников информации и т. п.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помнить, что при организации самостоятельной деятельности учащихся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текстами необходимо учитывать их возрастные особенности и уровень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xmlns="" val="411856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6645" y="0"/>
            <a:ext cx="12585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36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45059" y="362465"/>
            <a:ext cx="9512670" cy="988540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Самый </a:t>
            </a:r>
            <a:r>
              <a:rPr lang="ru-RU" dirty="0"/>
              <a:t>простой пример </a:t>
            </a:r>
            <a:r>
              <a:rPr lang="ru-RU" dirty="0" err="1"/>
              <a:t>мультимодального</a:t>
            </a:r>
            <a:r>
              <a:rPr lang="ru-RU" dirty="0"/>
              <a:t> текста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дружеская переписка, картинки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эмоджи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иногда полностью меняют содержание вербальной составляющей. В зависимости от характера составляющих элементов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тексты можно разделить на бумажные, живые и цифровые. </a:t>
            </a:r>
          </a:p>
        </p:txBody>
      </p:sp>
    </p:spTree>
    <p:extLst>
      <p:ext uri="{BB962C8B-B14F-4D97-AF65-F5344CB8AC3E}">
        <p14:creationId xmlns:p14="http://schemas.microsoft.com/office/powerpoint/2010/main" xmlns="" val="269213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141" y="313039"/>
            <a:ext cx="8311978" cy="511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545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2324" y="683740"/>
            <a:ext cx="8386120" cy="473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365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6187" y="378940"/>
            <a:ext cx="8497585" cy="477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790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429" y="757882"/>
            <a:ext cx="8592815" cy="482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714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768" y="688294"/>
            <a:ext cx="8872151" cy="498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27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768" y="688294"/>
            <a:ext cx="8872151" cy="498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261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зад в школу (16x9)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4352283_TF02895269.potx" id="{FB871D73-79A6-4F7C-AECC-6837F38828FF}" vid="{FE1C3A72-2221-4220-9E47-B903D704F7EC}"/>
    </a:ext>
  </a:extLst>
</a:theme>
</file>

<file path=ppt/theme/theme2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Осенняя презентация, посвященная обучению (широкоэкранный формат)</Template>
  <TotalTime>54</TotalTime>
  <Words>338</Words>
  <Application>Microsoft Office PowerPoint</Application>
  <PresentationFormat>Произвольный</PresentationFormat>
  <Paragraphs>38</Paragraphs>
  <Slides>21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Назад в школу (16x9)</vt:lpstr>
      <vt:lpstr>   Организация самостоятельной деятельности учеников на уроке  с использованием мультимодальных  текстов </vt:lpstr>
      <vt:lpstr>Мультимодальный текст – Это?</vt:lpstr>
      <vt:lpstr> Самый простой пример мультимодального текста -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  Мультимодальные тексты разделяются </vt:lpstr>
      <vt:lpstr>Организация самостоятельной деятельности учеников на уроке с использованием мультимодальных текстов может быть эффективной для развития их функциональной грамотности и критического мышления. Вот несколько способов, как это можно сделать: 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самостоятельной деятельности учеников на уроке</dc:title>
  <dc:creator>Azamat</dc:creator>
  <cp:lastModifiedBy>Admin</cp:lastModifiedBy>
  <cp:revision>7</cp:revision>
  <dcterms:created xsi:type="dcterms:W3CDTF">2023-10-31T14:50:02Z</dcterms:created>
  <dcterms:modified xsi:type="dcterms:W3CDTF">2024-01-14T14:05:54Z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